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8"/>
  </p:notesMasterIdLst>
  <p:sldIdLst>
    <p:sldId id="262" r:id="rId2"/>
    <p:sldId id="263" r:id="rId3"/>
    <p:sldId id="350" r:id="rId4"/>
    <p:sldId id="308" r:id="rId5"/>
    <p:sldId id="351" r:id="rId6"/>
    <p:sldId id="313" r:id="rId7"/>
    <p:sldId id="352" r:id="rId8"/>
    <p:sldId id="353" r:id="rId9"/>
    <p:sldId id="314" r:id="rId10"/>
    <p:sldId id="354" r:id="rId11"/>
    <p:sldId id="355" r:id="rId12"/>
    <p:sldId id="325" r:id="rId13"/>
    <p:sldId id="326" r:id="rId14"/>
    <p:sldId id="327" r:id="rId15"/>
    <p:sldId id="334" r:id="rId16"/>
    <p:sldId id="329" r:id="rId17"/>
    <p:sldId id="294" r:id="rId18"/>
    <p:sldId id="271" r:id="rId19"/>
    <p:sldId id="320" r:id="rId20"/>
    <p:sldId id="323" r:id="rId21"/>
    <p:sldId id="336" r:id="rId22"/>
    <p:sldId id="324" r:id="rId23"/>
    <p:sldId id="322" r:id="rId24"/>
    <p:sldId id="283" r:id="rId25"/>
    <p:sldId id="270" r:id="rId26"/>
    <p:sldId id="296" r:id="rId27"/>
    <p:sldId id="335" r:id="rId28"/>
    <p:sldId id="295" r:id="rId29"/>
    <p:sldId id="338" r:id="rId30"/>
    <p:sldId id="269" r:id="rId31"/>
    <p:sldId id="272" r:id="rId32"/>
    <p:sldId id="321" r:id="rId33"/>
    <p:sldId id="266" r:id="rId34"/>
    <p:sldId id="284" r:id="rId35"/>
    <p:sldId id="285" r:id="rId36"/>
    <p:sldId id="273" r:id="rId37"/>
    <p:sldId id="274" r:id="rId38"/>
    <p:sldId id="264" r:id="rId39"/>
    <p:sldId id="281" r:id="rId40"/>
    <p:sldId id="333" r:id="rId41"/>
    <p:sldId id="268" r:id="rId42"/>
    <p:sldId id="282" r:id="rId43"/>
    <p:sldId id="267" r:id="rId44"/>
    <p:sldId id="291" r:id="rId45"/>
    <p:sldId id="292" r:id="rId46"/>
    <p:sldId id="331" r:id="rId47"/>
    <p:sldId id="332" r:id="rId48"/>
    <p:sldId id="319" r:id="rId49"/>
    <p:sldId id="275" r:id="rId50"/>
    <p:sldId id="287" r:id="rId51"/>
    <p:sldId id="288" r:id="rId52"/>
    <p:sldId id="297" r:id="rId53"/>
    <p:sldId id="298" r:id="rId54"/>
    <p:sldId id="289" r:id="rId55"/>
    <p:sldId id="278" r:id="rId56"/>
    <p:sldId id="27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5" id="{7AEA8224-9A31-6640-8D58-AD7685E9AEC9}">
          <p14:sldIdLst>
            <p14:sldId id="262"/>
            <p14:sldId id="263"/>
          </p14:sldIdLst>
        </p14:section>
        <p14:section name="Selecting controls" id="{F1B27F25-63C4-5842-8D3F-CC35652D6694}">
          <p14:sldIdLst>
            <p14:sldId id="350"/>
            <p14:sldId id="308"/>
            <p14:sldId id="351"/>
            <p14:sldId id="313"/>
            <p14:sldId id="352"/>
            <p14:sldId id="353"/>
            <p14:sldId id="314"/>
            <p14:sldId id="354"/>
            <p14:sldId id="355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/>
    <p:restoredTop sz="77266"/>
  </p:normalViewPr>
  <p:slideViewPr>
    <p:cSldViewPr snapToGrid="0">
      <p:cViewPr>
        <p:scale>
          <a:sx n="84" d="100"/>
          <a:sy n="84" d="100"/>
        </p:scale>
        <p:origin x="1280" y="416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redo custSel addSld delSld modSld sldOrd modSection">
      <pc:chgData name="Sonia Tara Hegde" userId="d93a2558-a889-4521-bcb4-6ed3fce9e012" providerId="ADAL" clId="{641AC2CA-CCB4-F343-A9CF-8A0B4707948A}" dt="2025-05-22T04:47:42.265" v="1581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</pc:sldChg>
      <pc:sldChg chg="modSp mod modNotesTx">
        <pc:chgData name="Sonia Tara Hegde" userId="d93a2558-a889-4521-bcb4-6ed3fce9e012" providerId="ADAL" clId="{641AC2CA-CCB4-F343-A9CF-8A0B4707948A}" dt="2025-05-22T04:46:45.148" v="1574" actId="20577"/>
        <pc:sldMkLst>
          <pc:docMk/>
          <pc:sldMk cId="3474297192" sldId="264"/>
        </pc:sldMkLst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</pc:sldChg>
      <pc:sldChg chg="modNotesTx">
        <pc:chgData name="Sonia Tara Hegde" userId="d93a2558-a889-4521-bcb4-6ed3fce9e012" providerId="ADAL" clId="{641AC2CA-CCB4-F343-A9CF-8A0B4707948A}" dt="2025-05-22T04:47:12.338" v="1577" actId="20577"/>
        <pc:sldMkLst>
          <pc:docMk/>
          <pc:sldMk cId="879771034" sldId="267"/>
        </pc:sldMkLst>
      </pc:sldChg>
      <pc:sldChg chg="modSp mod modNotesTx">
        <pc:chgData name="Sonia Tara Hegde" userId="d93a2558-a889-4521-bcb4-6ed3fce9e012" providerId="ADAL" clId="{641AC2CA-CCB4-F343-A9CF-8A0B4707948A}" dt="2025-05-22T04:46:56.279" v="1575" actId="20577"/>
        <pc:sldMkLst>
          <pc:docMk/>
          <pc:sldMk cId="2711141833" sldId="268"/>
        </pc:sldMkLst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</pc:sldChg>
      <pc:sldChg chg="addSp delSp modSp mod modAnim modNotesTx">
        <pc:chgData name="Sonia Tara Hegde" userId="d93a2558-a889-4521-bcb4-6ed3fce9e012" providerId="ADAL" clId="{641AC2CA-CCB4-F343-A9CF-8A0B4707948A}" dt="2025-05-22T04:45:45.138" v="1569" actId="20577"/>
        <pc:sldMkLst>
          <pc:docMk/>
          <pc:sldMk cId="333902903" sldId="271"/>
        </pc:sldMkLst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</pc:sldChg>
      <pc:sldChg chg="modSp mod modNotesTx">
        <pc:chgData name="Sonia Tara Hegde" userId="d93a2558-a889-4521-bcb4-6ed3fce9e012" providerId="ADAL" clId="{641AC2CA-CCB4-F343-A9CF-8A0B4707948A}" dt="2025-05-22T04:47:06.849" v="1576" actId="20577"/>
        <pc:sldMkLst>
          <pc:docMk/>
          <pc:sldMk cId="448242425" sldId="282"/>
        </pc:sldMkLst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</pc:sldChg>
      <pc:sldChg chg="modSp mod modNotesTx">
        <pc:chgData name="Sonia Tara Hegde" userId="d93a2558-a889-4521-bcb4-6ed3fce9e012" providerId="ADAL" clId="{641AC2CA-CCB4-F343-A9CF-8A0B4707948A}" dt="2025-05-22T04:46:26.359" v="1573" actId="20577"/>
        <pc:sldMkLst>
          <pc:docMk/>
          <pc:sldMk cId="4014740805" sldId="285"/>
        </pc:sldMkLst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</pc:sldChg>
      <pc:sldChg chg="modSp mod modNotesTx">
        <pc:chgData name="Sonia Tara Hegde" userId="d93a2558-a889-4521-bcb4-6ed3fce9e012" providerId="ADAL" clId="{641AC2CA-CCB4-F343-A9CF-8A0B4707948A}" dt="2025-05-22T04:47:42.265" v="1581" actId="20577"/>
        <pc:sldMkLst>
          <pc:docMk/>
          <pc:sldMk cId="2890351887" sldId="289"/>
        </pc:sldMkLst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</pc:sldChg>
      <pc:sldChg chg="modSp mod modNotesTx">
        <pc:chgData name="Sonia Tara Hegde" userId="d93a2558-a889-4521-bcb4-6ed3fce9e012" providerId="ADAL" clId="{641AC2CA-CCB4-F343-A9CF-8A0B4707948A}" dt="2025-05-22T04:47:28.067" v="1578" actId="20577"/>
        <pc:sldMkLst>
          <pc:docMk/>
          <pc:sldMk cId="1212203435" sldId="297"/>
        </pc:sldMkLst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</pc:sldChg>
      <pc:sldChg chg="modNotesTx">
        <pc:chgData name="Sonia Tara Hegde" userId="d93a2558-a889-4521-bcb4-6ed3fce9e012" providerId="ADAL" clId="{641AC2CA-CCB4-F343-A9CF-8A0B4707948A}" dt="2025-05-22T04:45:24.793" v="1568" actId="20577"/>
        <pc:sldMkLst>
          <pc:docMk/>
          <pc:sldMk cId="179189045" sldId="325"/>
        </pc:sldMkLst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</pc:sldChg>
    </pc:docChg>
  </pc:docChgLst>
  <pc:docChgLst>
    <pc:chgData name="Sonia Tara Hegde" userId="d93a2558-a889-4521-bcb4-6ed3fce9e012" providerId="ADAL" clId="{F9502C01-A708-9543-A36C-712EE19F5845}"/>
    <pc:docChg chg="delSld modSld delSection modSection">
      <pc:chgData name="Sonia Tara Hegde" userId="d93a2558-a889-4521-bcb4-6ed3fce9e012" providerId="ADAL" clId="{F9502C01-A708-9543-A36C-712EE19F5845}" dt="2025-07-30T09:40:36.912" v="7" actId="20577"/>
      <pc:docMkLst>
        <pc:docMk/>
      </pc:docMkLst>
      <pc:sldChg chg="modSp mod">
        <pc:chgData name="Sonia Tara Hegde" userId="d93a2558-a889-4521-bcb4-6ed3fce9e012" providerId="ADAL" clId="{F9502C01-A708-9543-A36C-712EE19F5845}" dt="2025-07-30T09:40:36.912" v="7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F9502C01-A708-9543-A36C-712EE19F5845}" dt="2025-07-30T09:40:36.912" v="7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354356339" sldId="26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939043990" sldId="27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37672665" sldId="28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04651184" sldId="29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348940642" sldId="30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42034705" sldId="30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308003049" sldId="306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160286257" sldId="30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276494847" sldId="308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980664946" sldId="30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963041930" sldId="31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970428124" sldId="31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444229574" sldId="31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211814404" sldId="31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59115859" sldId="34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86817123" sldId="34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682364400" sldId="342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874053739" sldId="34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455489951" sldId="34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414551730" sldId="34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383688896" sldId="346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21805494" sldId="34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118512461" sldId="348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4148897013" sldId="34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40204400" sldId="35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856764265" sldId="35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94302332" sldId="352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563903188" sldId="35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975271084" sldId="35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410735319" sldId="355"/>
        </pc:sldMkLst>
      </pc:sldChg>
    </pc:docChg>
  </pc:docChgLst>
  <pc:docChgLst>
    <pc:chgData name="Berube, Sophie" userId="42056e48-058a-47b6-8100-9fca35c7e183" providerId="ADAL" clId="{E8129122-A688-9E4C-9842-FAED06297FAF}"/>
    <pc:docChg chg="custSel modSld">
      <pc:chgData name="Berube, Sophie" userId="42056e48-058a-47b6-8100-9fca35c7e183" providerId="ADAL" clId="{E8129122-A688-9E4C-9842-FAED06297FAF}" dt="2025-05-20T06:53:24.595" v="75" actId="20577"/>
      <pc:docMkLst>
        <pc:docMk/>
      </pc:docMkLst>
      <pc:sldChg chg="delSp modSp mod">
        <pc:chgData name="Berube, Sophie" userId="42056e48-058a-47b6-8100-9fca35c7e183" providerId="ADAL" clId="{E8129122-A688-9E4C-9842-FAED06297FAF}" dt="2025-05-20T06:53:24.595" v="75" actId="20577"/>
        <pc:sldMkLst>
          <pc:docMk/>
          <pc:sldMk cId="1009822307" sldId="334"/>
        </pc:sldMkLst>
      </pc:sldChg>
    </pc:docChg>
  </pc:docChgLst>
  <pc:docChgLst>
    <pc:chgData name="Sonia Tara Hegde" userId="d93a2558-a889-4521-bcb4-6ed3fce9e012" providerId="ADAL" clId="{D7AEB27B-6C89-0A49-928E-71ACFA8647EA}"/>
    <pc:docChg chg="addSld delSld modSld sldOrd addSection modSection">
      <pc:chgData name="Sonia Tara Hegde" userId="d93a2558-a889-4521-bcb4-6ed3fce9e012" providerId="ADAL" clId="{D7AEB27B-6C89-0A49-928E-71ACFA8647EA}" dt="2025-07-08T20:56:28.090" v="518" actId="20577"/>
      <pc:docMkLst>
        <pc:docMk/>
      </pc:docMkLst>
      <pc:sldChg chg="modSp mod">
        <pc:chgData name="Sonia Tara Hegde" userId="d93a2558-a889-4521-bcb4-6ed3fce9e012" providerId="ADAL" clId="{D7AEB27B-6C89-0A49-928E-71ACFA8647EA}" dt="2025-07-08T20:48:31.550" v="14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D7AEB27B-6C89-0A49-928E-71ACFA8647EA}" dt="2025-07-08T20:48:31.550" v="14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354356339" sldId="26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39043990" sldId="277"/>
        </pc:sldMkLst>
      </pc:sldChg>
      <pc:sldChg chg="modNotesTx">
        <pc:chgData name="Sonia Tara Hegde" userId="d93a2558-a889-4521-bcb4-6ed3fce9e012" providerId="ADAL" clId="{D7AEB27B-6C89-0A49-928E-71ACFA8647EA}" dt="2025-07-08T20:56:28.090" v="518" actId="20577"/>
        <pc:sldMkLst>
          <pc:docMk/>
          <pc:sldMk cId="4130699570" sldId="27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537672665" sldId="280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04651184" sldId="29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3348940642" sldId="30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42034705" sldId="30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308003049" sldId="306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160286257" sldId="307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276494847" sldId="30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80664946" sldId="30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963041930" sldId="310"/>
        </pc:sldMkLst>
      </pc:sldChg>
      <pc:sldChg chg="add del modNotesTx">
        <pc:chgData name="Sonia Tara Hegde" userId="d93a2558-a889-4521-bcb4-6ed3fce9e012" providerId="ADAL" clId="{D7AEB27B-6C89-0A49-928E-71ACFA8647EA}" dt="2025-07-08T20:50:32.391" v="110" actId="20577"/>
        <pc:sldMkLst>
          <pc:docMk/>
          <pc:sldMk cId="1970428124" sldId="31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444229574" sldId="313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211814404" sldId="31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59115859" sldId="339"/>
        </pc:sldMkLst>
      </pc:sldChg>
      <pc:sldChg chg="new del ord">
        <pc:chgData name="Sonia Tara Hegde" userId="d93a2558-a889-4521-bcb4-6ed3fce9e012" providerId="ADAL" clId="{D7AEB27B-6C89-0A49-928E-71ACFA8647EA}" dt="2025-07-08T20:47:34.210" v="5" actId="2696"/>
        <pc:sldMkLst>
          <pc:docMk/>
          <pc:sldMk cId="4244731722" sldId="339"/>
        </pc:sldMkLst>
      </pc:sldChg>
      <pc:sldChg chg="modSp add mod modNotesTx">
        <pc:chgData name="Sonia Tara Hegde" userId="d93a2558-a889-4521-bcb4-6ed3fce9e012" providerId="ADAL" clId="{D7AEB27B-6C89-0A49-928E-71ACFA8647EA}" dt="2025-07-08T20:47:53.574" v="9" actId="20577"/>
        <pc:sldMkLst>
          <pc:docMk/>
          <pc:sldMk cId="59115859" sldId="34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86817123" sldId="340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86817123" sldId="34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682364400" sldId="34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682364400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874053739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455489951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874053739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455489951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414551730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383688896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414551730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383688896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21805494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118512461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21805494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118512461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148897013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0204400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148897013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0204400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856764265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94302332" sldId="35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856764265" sldId="35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563903188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94302332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563903188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975271084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410735319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975271084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410735319" sldId="3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= 0.933 – 0 = 0.933 (max is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9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that while some people will use a probability of 50% to determine seropositivity (i.e., assign a binary positivity status) at the individual-level, this is not advised and can result in biased results. Here, we recommend using the mixture model to directly estimate the population-level seroprevalence by summing the </a:t>
            </a:r>
            <a:r>
              <a:rPr lang="en-US"/>
              <a:t>individual-level probabilities.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5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5B6D-A335-8631-A664-BD7EC21A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ABBB4-802B-3DBF-CC70-44C41EEB6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3C351-5735-7F24-891E-651DD6474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EDB7-CA9F-CB4B-56BE-C6535CD1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0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ptos" panose="020B0004020202020204" pitchFamily="34" charset="0"/>
              </a:rPr>
              <a:t>Lecture 5</a:t>
            </a:r>
            <a:br>
              <a:rPr lang="en-US" sz="4000">
                <a:latin typeface="Aptos" panose="020B0004020202020204" pitchFamily="34" charset="0"/>
              </a:rPr>
            </a:br>
            <a:r>
              <a:rPr lang="en-US" sz="4000">
                <a:latin typeface="Aptos" panose="020B0004020202020204" pitchFamily="34" charset="0"/>
              </a:rPr>
              <a:t> </a:t>
            </a:r>
            <a:r>
              <a:rPr lang="en-US" sz="4000" dirty="0">
                <a:latin typeface="Aptos" panose="020B0004020202020204" pitchFamily="34" charset="0"/>
              </a:rPr>
              <a:t>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0584-8985-2020-66A1-A29AC93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02B1-4207-947E-EA40-EF1347FE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AA80-E257-4C0D-2941-6AABC4CF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would you choose to get - or not get - controls from each of these populations?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from non-endemic area may differ from target population in many ways (geographic, socioeconomic, disease history)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immune systems vs. adult immune systems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7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8CBA-3D56-3D4D-EFC5-E6438AA4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AEDE-9015-DCCE-B184-19C482A9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en-US" sz="3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 may not have ideal controls. </a:t>
            </a:r>
          </a:p>
          <a:p>
            <a:pPr marL="0" indent="0" algn="ctr">
              <a:buNone/>
            </a:pPr>
            <a:endParaRPr lang="en-US" sz="3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should understand the assumptions/biases of your controls!</a:t>
            </a:r>
          </a:p>
          <a:p>
            <a:pPr marL="0" indent="0" algn="ctr">
              <a:buNone/>
            </a:pPr>
            <a:endParaRPr lang="en-US" sz="3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dirty="0"/>
              <a:t>It’s important to understand the controls you use, and think about how these may affect your inference.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3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in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 4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C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C00000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C00000"/>
                </a:solidFill>
                <a:effectLst/>
              </a:rPr>
              <a:t> 75%</a:t>
            </a:r>
            <a:endParaRPr lang="en-US" sz="1800" dirty="0">
              <a:solidFill>
                <a:srgbClr val="C00000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 finite mixture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6097577" y="4547600"/>
            <a:ext cx="244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Investigate the performance of: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Mean + 3SD of negative controls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 used on the panel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Available i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negative.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controls</a:t>
            </a:r>
          </a:p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non-desirable.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</a:t>
            </a:r>
            <a:r>
              <a:rPr lang="en-US" dirty="0"/>
              <a:t> of ZIKA antigen, using MFI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Sensitivity</a:t>
            </a:r>
            <a:r>
              <a:rPr lang="en-US" dirty="0"/>
              <a:t> of ZIKA antigen, using MFI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Specificity</a:t>
            </a:r>
            <a:r>
              <a:rPr lang="en-US" dirty="0"/>
              <a:t> of ZIKA antigen, using MFI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Specificity</a:t>
            </a:r>
            <a:r>
              <a:rPr lang="en-US" dirty="0"/>
              <a:t> of ZIKA antigen, using MFI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67F2-F3E5-A50F-A7C5-2EF0A34C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5214-2F99-3603-C4C1-121D10610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don’t have a correlate of protection (e.g.,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 4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 we can use well-characterized control samples to determine cutoffs for seropositivity.</a:t>
            </a:r>
          </a:p>
          <a:p>
            <a:pPr marL="800100" lvl="1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Ideally, we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ould have both positive and negative controls. </a:t>
            </a:r>
          </a:p>
          <a:p>
            <a:pPr marL="800100" lvl="1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we only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negative controls, and sometimes we don’t have positive or negative controls.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controls we use to establish cutoffs can affect our interpretation of seroprevalence.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8CD1-12C2-3907-41D4-F0A5A9A1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Non-target antigen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1FF55-39F5-9352-E18D-29E7BB35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3089" cy="4351338"/>
          </a:xfrm>
        </p:spPr>
        <p:txBody>
          <a:bodyPr/>
          <a:lstStyle/>
          <a:p>
            <a:r>
              <a:rPr lang="en-US" dirty="0"/>
              <a:t>We also have controls with non-target antigens (SNAP in our dataset; other common ones are GST and Vero cell).</a:t>
            </a:r>
          </a:p>
          <a:p>
            <a:r>
              <a:rPr lang="en-US" dirty="0"/>
              <a:t>These controls can ensure that the plate ran correctly, whether values are similar between plates, and high values can indicate non-specific binding.</a:t>
            </a:r>
          </a:p>
          <a:p>
            <a:r>
              <a:rPr lang="en-US" dirty="0"/>
              <a:t>The non-target antigen MFI values should ideally not differ between samples with high and low antigen MFI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CA42F-EE7A-708B-4F09-08A201B6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83" y="1292949"/>
            <a:ext cx="31198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8A3A-1137-C5FC-BF5F-70B892AD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3BB0-8E18-4F0A-7809-AAA20A88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positive controls are based on antibody responses from people who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known to have had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symptomatic disease. </a:t>
            </a:r>
          </a:p>
          <a:p>
            <a:pPr>
              <a:lnSpc>
                <a:spcPct val="115000"/>
              </a:lnSpc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might positive controls differ from positives in samples?</a:t>
            </a:r>
          </a:p>
        </p:txBody>
      </p:sp>
    </p:spTree>
    <p:extLst>
      <p:ext uri="{BB962C8B-B14F-4D97-AF65-F5344CB8AC3E}">
        <p14:creationId xmlns:p14="http://schemas.microsoft.com/office/powerpoint/2010/main" val="2856764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Chikungunya and Dengue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𝑝𝑟𝑜𝑏𝑎𝑏𝑖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FD13-5E28-17E5-E27B-7C80C08B4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0C4B-CACB-7D91-7AD3-9EAA81DF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2522-68ED-F54E-A149-754C5AAB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positive controls are based on antibody responses from people who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known to have had symptomatic disease. </a:t>
            </a:r>
          </a:p>
          <a:p>
            <a:pPr>
              <a:lnSpc>
                <a:spcPct val="115000"/>
              </a:lnSpc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might positive controls differ from positives in samples?</a:t>
            </a:r>
          </a:p>
          <a:p>
            <a:pPr lvl="2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Vaccination vs. natural infection</a:t>
            </a:r>
          </a:p>
          <a:p>
            <a:pPr lvl="2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Intensity of infection – severe, symptomatic, asymptomatic – (controls may be more likely to have clinical or severe infection)</a:t>
            </a:r>
          </a:p>
          <a:p>
            <a:pPr lvl="2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Timing since infection (controls likely were taken from acute infection phase)</a:t>
            </a:r>
          </a:p>
          <a:p>
            <a:pPr>
              <a:lnSpc>
                <a:spcPct val="115000"/>
              </a:lnSpc>
            </a:pPr>
            <a:endParaRPr lang="en-US" sz="3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2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D11A-21F2-D777-EB16-8AAC4B10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C8B9-212A-6332-70B0-1D62491C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</p:txBody>
      </p:sp>
    </p:spTree>
    <p:extLst>
      <p:ext uri="{BB962C8B-B14F-4D97-AF65-F5344CB8AC3E}">
        <p14:creationId xmlns:p14="http://schemas.microsoft.com/office/powerpoint/2010/main" val="259430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F7FE-3E55-EEA7-DA08-3B319CD5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1CBF-80F0-35D0-185C-3F4CDBD0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0CA7-903B-3AEF-1795-41954B5D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0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54C4-FF43-3212-563D-F35F1CC4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8FA0-69D7-C569-7D82-4A705757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36A5A-AA19-4D2A-8A79-4DDCE13F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would you choose to get - or not get - controls from each of these populations?</a:t>
            </a:r>
            <a:endParaRPr lang="en-US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1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42232</TotalTime>
  <Words>2642</Words>
  <Application>Microsoft Macintosh PowerPoint</Application>
  <PresentationFormat>Widescreen</PresentationFormat>
  <Paragraphs>380</Paragraphs>
  <Slides>56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Office Theme</vt:lpstr>
      <vt:lpstr>Lecture 5  Determining serostatus and estimating seroprevalence</vt:lpstr>
      <vt:lpstr>Lecture outline </vt:lpstr>
      <vt:lpstr>Controls </vt:lpstr>
      <vt:lpstr>Non-target antigen controls</vt:lpstr>
      <vt:lpstr>Positive controls </vt:lpstr>
      <vt:lpstr>Positive controls </vt:lpstr>
      <vt:lpstr>Negative controls</vt:lpstr>
      <vt:lpstr>Negative controls</vt:lpstr>
      <vt:lpstr>Negative controls</vt:lpstr>
      <vt:lpstr>Negative controls</vt:lpstr>
      <vt:lpstr>Controls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 antigen, using MFI cutoff  = 500</vt:lpstr>
      <vt:lpstr>Sensitivity of ZIKA antigen, using MFI cutoff  = 500</vt:lpstr>
      <vt:lpstr>Specificity of ZIKA antigen, using MFI cutoff  = 500</vt:lpstr>
      <vt:lpstr>Specificity of ZIKA antigen, using MFI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Saki Takahashi</cp:lastModifiedBy>
  <cp:revision>73</cp:revision>
  <dcterms:created xsi:type="dcterms:W3CDTF">2025-04-09T16:28:51Z</dcterms:created>
  <dcterms:modified xsi:type="dcterms:W3CDTF">2025-07-31T13:11:00Z</dcterms:modified>
</cp:coreProperties>
</file>